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282" r:id="rId5"/>
    <p:sldId id="283" r:id="rId6"/>
    <p:sldId id="265" r:id="rId7"/>
    <p:sldId id="266" r:id="rId8"/>
    <p:sldId id="267" r:id="rId9"/>
    <p:sldId id="268" r:id="rId10"/>
    <p:sldId id="269" r:id="rId11"/>
    <p:sldId id="281" r:id="rId12"/>
    <p:sldId id="279" r:id="rId13"/>
    <p:sldId id="273" r:id="rId14"/>
    <p:sldId id="277" r:id="rId15"/>
    <p:sldId id="276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29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826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923C6D9-F0B1-4917-BB0A-73D1CF733DA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F4E231-ADF0-4581-A3F0-79B0E7220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389040C-DB1B-44E1-8060-8318A295EC70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383FA74-64A1-49A4-8CF4-2D36F1803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8CE4-D838-4F49-BD4D-6E745247311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9DAB-31E5-4E00-8CA9-08224EEEE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8CE4-D838-4F49-BD4D-6E745247311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9DAB-31E5-4E00-8CA9-08224EEEE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8CE4-D838-4F49-BD4D-6E745247311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9DAB-31E5-4E00-8CA9-08224EEEE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8CE4-D838-4F49-BD4D-6E745247311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9DAB-31E5-4E00-8CA9-08224EEEE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8CE4-D838-4F49-BD4D-6E745247311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9DAB-31E5-4E00-8CA9-08224EEEE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8CE4-D838-4F49-BD4D-6E745247311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9DAB-31E5-4E00-8CA9-08224EEEE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8CE4-D838-4F49-BD4D-6E745247311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9DAB-31E5-4E00-8CA9-08224EEEE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8CE4-D838-4F49-BD4D-6E745247311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9DAB-31E5-4E00-8CA9-08224EEEE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8CE4-D838-4F49-BD4D-6E745247311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9DAB-31E5-4E00-8CA9-08224EEEE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8CE4-D838-4F49-BD4D-6E745247311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9DAB-31E5-4E00-8CA9-08224EEEE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8CE4-D838-4F49-BD4D-6E745247311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2C9DAB-31E5-4E00-8CA9-08224EEEED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308CE4-D838-4F49-BD4D-6E745247311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2C9DAB-31E5-4E00-8CA9-08224EEEED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965902445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Jaime.McQueen@gmail.co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l"/>
            <a:r>
              <a:rPr lang="en-US" sz="4800" smtClean="0">
                <a:solidFill>
                  <a:schemeClr val="bg2"/>
                </a:solidFill>
                <a:effectLst/>
              </a:rPr>
              <a:t>The Necessary Components of an Effective Alternative Certification Program</a:t>
            </a:r>
            <a:endParaRPr lang="en-US" sz="4800">
              <a:solidFill>
                <a:schemeClr val="bg2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1000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US" sz="2400" smtClean="0">
                <a:solidFill>
                  <a:schemeClr val="bg1"/>
                </a:solidFill>
                <a:latin typeface="+mj-lt"/>
              </a:rPr>
              <a:t>Dr. Jaime McQueen</a:t>
            </a:r>
          </a:p>
          <a:p>
            <a:pPr algn="ctr"/>
            <a:r>
              <a:rPr lang="en-US" sz="2400" smtClean="0">
                <a:solidFill>
                  <a:schemeClr val="bg1"/>
                </a:solidFill>
                <a:latin typeface="+mj-lt"/>
              </a:rPr>
              <a:t>Presentation for ESC 2 Alternative Educator </a:t>
            </a:r>
            <a:r>
              <a:rPr lang="en-US" sz="2400" smtClean="0">
                <a:solidFill>
                  <a:schemeClr val="bg1"/>
                </a:solidFill>
                <a:latin typeface="+mj-lt"/>
              </a:rPr>
              <a:t>Preparation Panel</a:t>
            </a:r>
            <a:endParaRPr lang="en-US" sz="240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smtClean="0">
                <a:solidFill>
                  <a:schemeClr val="bg1"/>
                </a:solidFill>
                <a:latin typeface="+mj-lt"/>
              </a:rPr>
              <a:t>December 18, 2017</a:t>
            </a:r>
            <a:endParaRPr lang="en-US" sz="240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smtClean="0">
                <a:latin typeface="Calibri" pitchFamily="34" charset="0"/>
                <a:cs typeface="Calibri" pitchFamily="34" charset="0"/>
              </a:rPr>
              <a:t>Component 6: Collaborative Partnership Between ESC, LEAs, and Community</a:t>
            </a:r>
            <a:endParaRPr lang="en-US" sz="35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100" b="1" smtClean="0">
                <a:latin typeface="Calibri" pitchFamily="34" charset="0"/>
                <a:cs typeface="Calibri" pitchFamily="34" charset="0"/>
              </a:rPr>
              <a:t>By collaborating with LEAs and the community, the Educator Preparation program can:</a:t>
            </a:r>
          </a:p>
          <a:p>
            <a:r>
              <a:rPr lang="en-US" sz="2100" smtClean="0">
                <a:latin typeface="Calibri" pitchFamily="34" charset="0"/>
                <a:cs typeface="Calibri" pitchFamily="34" charset="0"/>
              </a:rPr>
              <a:t>Assist interns with placement in internships, clinical teaching, and campus-based teaching job positions (Allen, 2003; Brackett &amp; Brackett, 2017).</a:t>
            </a:r>
          </a:p>
          <a:p>
            <a:r>
              <a:rPr lang="en-US" sz="2100" smtClean="0">
                <a:latin typeface="Calibri" pitchFamily="34" charset="0"/>
                <a:cs typeface="Calibri" pitchFamily="34" charset="0"/>
              </a:rPr>
              <a:t>Help to ensure that interns receive on the job training and support by facilitating placement in schools with a supportive atmosphere, leadership, and adequate materials (Humphrey et al.,2008; Suell &amp; Piotrowski, 2007; USDE, 2003).</a:t>
            </a:r>
          </a:p>
          <a:p>
            <a:pPr>
              <a:buNone/>
            </a:pPr>
            <a:endParaRPr lang="en-US" sz="2100" b="1" smtClean="0">
              <a:solidFill>
                <a:prstClr val="black"/>
              </a:solidFill>
              <a:latin typeface="Calibri"/>
            </a:endParaRPr>
          </a:p>
          <a:p>
            <a:pPr lvl="0">
              <a:buClr>
                <a:srgbClr val="0BD0D9"/>
              </a:buClr>
            </a:pPr>
            <a:r>
              <a:rPr lang="en-US" sz="21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Campus based mentorship effectively helps program interns to suceed in teaching (Humphrey et al.,2008).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2200" b="1" smtClean="0">
              <a:solidFill>
                <a:prstClr val="black"/>
              </a:solidFill>
              <a:latin typeface="Calibri"/>
            </a:endParaRPr>
          </a:p>
          <a:p>
            <a:pPr marL="640080" lvl="0" indent="-246888">
              <a:spcBef>
                <a:spcPts val="0"/>
              </a:spcBef>
              <a:buClr>
                <a:srgbClr val="0F6FC6"/>
              </a:buClr>
              <a:buSzTx/>
              <a:buNone/>
            </a:pPr>
            <a:endParaRPr lang="en-US" sz="1600" smtClean="0">
              <a:solidFill>
                <a:srgbClr val="FF0000"/>
              </a:solidFill>
              <a:latin typeface="Calibri"/>
            </a:endParaRPr>
          </a:p>
          <a:p>
            <a:endParaRPr lang="en-US" smtClean="0">
              <a:latin typeface="+mj-lt"/>
            </a:endParaRPr>
          </a:p>
          <a:p>
            <a:pPr>
              <a:buNone/>
            </a:pPr>
            <a:endParaRPr lang="en-US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09600"/>
          </a:xfrm>
        </p:spPr>
        <p:txBody>
          <a:bodyPr>
            <a:normAutofit/>
          </a:bodyPr>
          <a:lstStyle/>
          <a:p>
            <a:r>
              <a:rPr lang="en-US" sz="3500" smtClean="0"/>
              <a:t>The Most Important Component </a:t>
            </a:r>
            <a:endParaRPr lang="en-US" sz="35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900" smtClean="0">
                <a:latin typeface="+mj-lt"/>
              </a:rPr>
              <a:t>Through my experiences as an educator and former graduate of the ESC 2 Educator Preparation Program,  I believe the most important component of an effective alternative certification program is :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900" b="1" u="sng" smtClean="0">
                <a:latin typeface="+mj-lt"/>
              </a:rPr>
              <a:t>A dedication to education and a passion for teaching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900" smtClean="0">
                <a:latin typeface="+mj-lt"/>
              </a:rPr>
              <a:t>Which can be achieved by:</a:t>
            </a:r>
          </a:p>
          <a:p>
            <a:pPr>
              <a:lnSpc>
                <a:spcPts val="2000"/>
              </a:lnSpc>
              <a:spcBef>
                <a:spcPts val="0"/>
              </a:spcBef>
            </a:pPr>
            <a:r>
              <a:rPr lang="en-US" sz="2900" smtClean="0">
                <a:latin typeface="+mj-lt"/>
              </a:rPr>
              <a:t>Selecting diverse participants who are enthusiastic to use their unique skills, career, and life experiences and creativity to begin their own journey to becoming an educator and make a difference by teaching.</a:t>
            </a:r>
          </a:p>
          <a:p>
            <a:pPr>
              <a:lnSpc>
                <a:spcPts val="2000"/>
              </a:lnSpc>
              <a:spcBef>
                <a:spcPts val="1000"/>
              </a:spcBef>
            </a:pPr>
            <a:r>
              <a:rPr lang="en-US" sz="2900" smtClean="0">
                <a:latin typeface="+mj-lt"/>
              </a:rPr>
              <a:t>Serving as mentors, advisors, and educators who use our own expertise, experience, and passion to guide and prepare future educators.</a:t>
            </a:r>
          </a:p>
          <a:p>
            <a:pPr>
              <a:lnSpc>
                <a:spcPts val="2000"/>
              </a:lnSpc>
              <a:spcBef>
                <a:spcPts val="1000"/>
              </a:spcBef>
            </a:pPr>
            <a:r>
              <a:rPr lang="en-US" sz="2900" smtClean="0">
                <a:latin typeface="+mj-lt"/>
                <a:ea typeface="Calibri"/>
              </a:rPr>
              <a:t>I</a:t>
            </a:r>
            <a:r>
              <a:rPr lang="en-US" sz="2900" spc="-20" smtClean="0">
                <a:latin typeface="+mj-lt"/>
                <a:ea typeface="Calibri"/>
              </a:rPr>
              <a:t> </a:t>
            </a:r>
            <a:r>
              <a:rPr lang="en-US" sz="2900" smtClean="0">
                <a:latin typeface="+mj-lt"/>
                <a:ea typeface="Calibri"/>
              </a:rPr>
              <a:t>am especially</a:t>
            </a:r>
            <a:r>
              <a:rPr lang="en-US" sz="2900" spc="-15" smtClean="0">
                <a:latin typeface="+mj-lt"/>
                <a:ea typeface="Calibri"/>
              </a:rPr>
              <a:t> </a:t>
            </a:r>
            <a:r>
              <a:rPr lang="en-US" sz="2900" smtClean="0">
                <a:latin typeface="+mj-lt"/>
                <a:ea typeface="Calibri"/>
              </a:rPr>
              <a:t>invested</a:t>
            </a:r>
            <a:r>
              <a:rPr lang="en-US" sz="2900" spc="-15" smtClean="0">
                <a:latin typeface="+mj-lt"/>
                <a:ea typeface="Calibri"/>
              </a:rPr>
              <a:t> </a:t>
            </a:r>
            <a:r>
              <a:rPr lang="en-US" sz="2900" smtClean="0">
                <a:latin typeface="+mj-lt"/>
                <a:ea typeface="Calibri"/>
              </a:rPr>
              <a:t>in sharing my passion for education to facilitate a program and classroom where interns can use their own "creative teaching styles" and best practices to prepare for a future in teaching where they feel determined and encouraged to help each learner turn on the "light bulb" of curiosity to promote knowledge and achievement in education.</a:t>
            </a:r>
            <a:endParaRPr lang="en-US" sz="2900" smtClean="0">
              <a:latin typeface="+mj-lt"/>
            </a:endParaRPr>
          </a:p>
          <a:p>
            <a:pPr>
              <a:buNone/>
            </a:pPr>
            <a:endParaRPr lang="en-US" smtClean="0">
              <a:latin typeface="+mj-lt"/>
            </a:endParaRP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51688"/>
          </a:xfrm>
        </p:spPr>
        <p:txBody>
          <a:bodyPr>
            <a:noAutofit/>
          </a:bodyPr>
          <a:lstStyle/>
          <a:p>
            <a:r>
              <a:rPr lang="en-US" sz="3500" smtClean="0"/>
              <a:t>Summary</a:t>
            </a:r>
            <a:endParaRPr lang="en-US" sz="35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300" b="1" smtClean="0">
                <a:latin typeface="+mj-lt"/>
              </a:rPr>
              <a:t>In summary, effective Alternative Certification Programs incorperate the following:  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en-US" sz="2300" smtClean="0">
                <a:latin typeface="Calibri" pitchFamily="34" charset="0"/>
                <a:cs typeface="Calibri" pitchFamily="34" charset="0"/>
              </a:rPr>
              <a:t>Active Recruitment; purposeful and thorough selection of candidates (Allen, 2003; Brackett &amp; Brackett, 2017; Humphrey et al., 2008; Suell &amp; Piotrowski, 2007; USDE, 2004).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en-US" sz="2300" smtClean="0">
                <a:latin typeface="Calibri" pitchFamily="34" charset="0"/>
                <a:cs typeface="Calibri" pitchFamily="34" charset="0"/>
              </a:rPr>
              <a:t>Well-organized planning and design; compliance with federal and state requirements, focus on certification (TEA, 2016/2017; Woods, 2016)</a:t>
            </a:r>
          </a:p>
          <a:p>
            <a:pPr lvl="0">
              <a:lnSpc>
                <a:spcPts val="1800"/>
              </a:lnSpc>
              <a:spcBef>
                <a:spcPts val="600"/>
              </a:spcBef>
            </a:pPr>
            <a:r>
              <a:rPr lang="en-US" sz="23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Purposefully designed curriculum, professional development, and training; informed by research and best practices (Allen, 2003; Brackett &amp; Brackett, 2017; Humphrey et al., 2008; USDE, 2004). </a:t>
            </a:r>
            <a:endParaRPr lang="en-US" sz="230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en-US" sz="2300" smtClean="0">
                <a:latin typeface="Calibri" pitchFamily="34" charset="0"/>
                <a:cs typeface="Calibri" pitchFamily="34" charset="0"/>
              </a:rPr>
              <a:t>Strong mentorship, guidance, and support for interns (Brackett &amp; Brackett, 2017;  Suell &amp; Piotrowski, 2007; USDE, 2004). </a:t>
            </a:r>
          </a:p>
          <a:p>
            <a:pPr lvl="0">
              <a:lnSpc>
                <a:spcPts val="1800"/>
              </a:lnSpc>
              <a:spcBef>
                <a:spcPts val="600"/>
              </a:spcBef>
            </a:pPr>
            <a:r>
              <a:rPr lang="en-US" sz="23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Continuous evaluation and reporting to meet accountability standards (Keel, 2008; </a:t>
            </a:r>
            <a:r>
              <a:rPr lang="en-US" sz="2300" smtClean="0">
                <a:latin typeface="Calibri" pitchFamily="34" charset="0"/>
                <a:cs typeface="Calibri" pitchFamily="34" charset="0"/>
              </a:rPr>
              <a:t>Suell &amp; Piotrowski, 2007; TEA, 2017; USDE, 2004</a:t>
            </a:r>
            <a:r>
              <a:rPr lang="en-US" sz="23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). </a:t>
            </a:r>
            <a:endParaRPr lang="en-US" sz="2300" b="1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en-US" sz="2300" smtClean="0">
                <a:latin typeface="Calibri" pitchFamily="34" charset="0"/>
                <a:cs typeface="Calibri" pitchFamily="34" charset="0"/>
              </a:rPr>
              <a:t>Collaboration with LEAs to assist interns with teaching placement and effective support (Allen, 2003; Brackett &amp; Brackett, 2017; Humphrey et al.,2008; Suell &amp; Piotrowski, 2007; USDE, 2003).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en-US" sz="2300" smtClean="0">
                <a:latin typeface="Calibri" pitchFamily="34" charset="0"/>
                <a:cs typeface="Calibri" pitchFamily="34" charset="0"/>
              </a:rPr>
              <a:t>Program staff and interns who have a dedication to education and a passion for teaching</a:t>
            </a:r>
          </a:p>
          <a:p>
            <a:pPr>
              <a:buNone/>
            </a:pPr>
            <a:endParaRPr lang="en-US" sz="200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sz="2000" smtClean="0">
              <a:latin typeface="Calibri" pitchFamily="34" charset="0"/>
              <a:cs typeface="Calibri" pitchFamily="34" charset="0"/>
            </a:endParaRPr>
          </a:p>
          <a:p>
            <a:pPr lvl="0"/>
            <a:endParaRPr lang="en-US" sz="2000" b="1" smtClean="0">
              <a:latin typeface="Calibri" pitchFamily="34" charset="0"/>
              <a:cs typeface="Calibri" pitchFamily="34" charset="0"/>
            </a:endParaRPr>
          </a:p>
          <a:p>
            <a:endParaRPr lang="en-US" sz="1900" smtClean="0">
              <a:latin typeface="Calibri" pitchFamily="34" charset="0"/>
              <a:cs typeface="Calibri" pitchFamily="34" charset="0"/>
            </a:endParaRPr>
          </a:p>
          <a:p>
            <a:endParaRPr lang="en-US" sz="3200" b="1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3200" b="1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800" b="1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smtClean="0">
              <a:latin typeface="+mj-lt"/>
            </a:endParaRPr>
          </a:p>
          <a:p>
            <a:pPr>
              <a:buNone/>
            </a:pPr>
            <a:endParaRPr lang="en-US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mtClean="0">
                <a:latin typeface="+mj-lt"/>
              </a:rPr>
              <a:t>Thank you for your time</a:t>
            </a:r>
          </a:p>
          <a:p>
            <a:r>
              <a:rPr lang="en-US" smtClean="0">
                <a:latin typeface="+mj-lt"/>
              </a:rPr>
              <a:t>Are there any questions or comments before we conclude?</a:t>
            </a:r>
          </a:p>
          <a:p>
            <a:pPr>
              <a:buNone/>
            </a:pPr>
            <a:r>
              <a:rPr lang="en-US" smtClean="0">
                <a:latin typeface="+mj-lt"/>
              </a:rPr>
              <a:t>Please feel free to contact me with questions, comments, or feedback</a:t>
            </a:r>
          </a:p>
          <a:p>
            <a:pPr>
              <a:buNone/>
            </a:pPr>
            <a:r>
              <a:rPr lang="en-US" smtClean="0">
                <a:latin typeface="+mj-lt"/>
              </a:rPr>
              <a:t>Dr. Jaime McQueen</a:t>
            </a:r>
          </a:p>
          <a:p>
            <a:pPr>
              <a:buNone/>
            </a:pPr>
            <a:r>
              <a:rPr lang="en-US" smtClean="0">
                <a:latin typeface="+mj-lt"/>
              </a:rPr>
              <a:t>E-mail: </a:t>
            </a:r>
            <a:r>
              <a:rPr lang="en-US" smtClean="0">
                <a:latin typeface="+mj-lt"/>
                <a:hlinkClick r:id="rId2"/>
              </a:rPr>
              <a:t>Jaime.McQueen@gmail.com</a:t>
            </a:r>
            <a:endParaRPr lang="en-US" smtClean="0">
              <a:latin typeface="+mj-lt"/>
            </a:endParaRPr>
          </a:p>
          <a:p>
            <a:pPr>
              <a:buNone/>
            </a:pPr>
            <a:r>
              <a:rPr lang="en-US" smtClean="0">
                <a:latin typeface="+mj-lt"/>
              </a:rPr>
              <a:t>Phone: 361-236-9159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27888"/>
          </a:xfrm>
        </p:spPr>
        <p:txBody>
          <a:bodyPr>
            <a:normAutofit/>
          </a:bodyPr>
          <a:lstStyle/>
          <a:p>
            <a:r>
              <a:rPr lang="en-US" sz="3500" smtClean="0"/>
              <a:t>References</a:t>
            </a:r>
            <a:endParaRPr lang="en-US" sz="35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32500" lnSpcReduction="20000"/>
          </a:bodyPr>
          <a:lstStyle/>
          <a:p>
            <a:pPr marL="457200" lvl="0" indent="-457200">
              <a:lnSpc>
                <a:spcPct val="120000"/>
              </a:lnSpc>
              <a:spcBef>
                <a:spcPts val="0"/>
              </a:spcBef>
              <a:buClr>
                <a:srgbClr val="0BD0D9"/>
              </a:buClr>
              <a:buNone/>
            </a:pP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Allen, M. Education Commission of the States. (2003).</a:t>
            </a:r>
            <a:r>
              <a:rPr lang="en-US" sz="3700" i="1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 Eight Questions on Teacher Preparation: What Does the Research Say?</a:t>
            </a: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. Denver, Colorado: Author.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buClr>
                <a:srgbClr val="0BD0D9"/>
              </a:buClr>
              <a:buNone/>
            </a:pPr>
            <a:r>
              <a:rPr lang="en-US" sz="37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Brackett, B., &amp; Brackett, N. (2017, December 15). Alternative Certification. Retrieved from http://www.online-distance-learning-education.com/alternative-certification.html</a:t>
            </a:r>
            <a:endParaRPr lang="en-US" sz="3700" smtClean="0">
              <a:solidFill>
                <a:srgbClr val="222222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Humphrey, D. C., Wechsler, M. E., &amp; Hough, H. J. (2008). Characteristics of effective alternative teacher certification programs. </a:t>
            </a:r>
            <a:r>
              <a:rPr lang="en-US" sz="3700" i="1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Teachers College Record</a:t>
            </a: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3700" i="1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110</a:t>
            </a: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(4), 1-63.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Keel, J. Texas Office of the State Auditor. (2008).</a:t>
            </a:r>
            <a:r>
              <a:rPr lang="en-US" sz="3700" i="1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 An Audit Report on the Texas Education  Agency’s Oversight of Alternative Teacher Certification Programs </a:t>
            </a: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(Report No. 08-037). Austin, Texas: Author.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buClr>
                <a:srgbClr val="0BD0D9"/>
              </a:buClr>
              <a:buNone/>
            </a:pP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National Council for Accredation of Teacher Education. (2006).</a:t>
            </a:r>
            <a:r>
              <a:rPr lang="en-US" sz="3700" i="1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 What Makes a Teacher Effective ?: A Summary of Key Research Findings on Teacher Preparation</a:t>
            </a: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. Washington, D.C.: Author.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buClr>
                <a:srgbClr val="0BD0D9"/>
              </a:buClr>
              <a:buNone/>
            </a:pP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Suell, J. L., &amp; Piotrowski, C. (2007). Alternative teacher education programs: A review of the literature and outcome studies. </a:t>
            </a:r>
            <a:r>
              <a:rPr lang="en-US" sz="3700" i="1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Journal of Instructional Psychology</a:t>
            </a: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3700" i="1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34</a:t>
            </a: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(1), 54-58.</a:t>
            </a:r>
            <a:endParaRPr lang="en-US" sz="370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buClr>
                <a:srgbClr val="0BD0D9"/>
              </a:buClr>
              <a:buNone/>
            </a:pPr>
            <a:r>
              <a:rPr lang="en-US" sz="37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(TEA)Texas Education Association (2016). Chapter 227. Provisions for Educator Preparation Candidates. Retrieved from http://ritter.tea.state.tx.us/sbecrules/tac/chapter227/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buClr>
                <a:srgbClr val="0BD0D9"/>
              </a:buClr>
              <a:buNone/>
            </a:pPr>
            <a:r>
              <a:rPr lang="en-US" sz="37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(TEA)Texas Education Association (2016). Chapter 228. Requirements for Educator Preparation Programs. Retrieved from http://ritter.tea.state.tx.us/sbecrules/tac/chapter228/ch228.html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buClr>
                <a:srgbClr val="0BD0D9"/>
              </a:buClr>
              <a:buNone/>
            </a:pPr>
            <a:r>
              <a:rPr lang="en-US" sz="37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(TEA)Texas Education Association (2016). Chapter 229. Accountability System for Educator Preparation Programs. Retrieved from  http://ritter.tea.state.tx.us/sbecrules/tac/chapter229/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buClr>
                <a:srgbClr val="0BD0D9"/>
              </a:buClr>
              <a:buNone/>
            </a:pPr>
            <a:r>
              <a:rPr lang="en-US" sz="37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(TEA)Texas Education Association (2016). Chapter 230. Professional Educator Preparation and Certification. Retrieved from  http://ritter.tea.state.tx.us/sbecrules/tac/chapter230/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buClr>
                <a:srgbClr val="0BD0D9"/>
              </a:buClr>
              <a:buNone/>
            </a:pPr>
            <a:r>
              <a:rPr lang="en-US" sz="37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(TEA)Texas Education Association (2017). Program Provider Resources. Retrieved from https://tea.texas.gov/Texas_Educators/Preparation_and_Continuing_Education/Program_Provider_Resources/</a:t>
            </a:r>
            <a:endParaRPr lang="en-US" sz="370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U.S. Department of Education/Office of Innovation and Improvement. (2004).</a:t>
            </a:r>
            <a:r>
              <a:rPr lang="en-US" sz="3700" i="1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 Innovations in Education: Alternative Routes to Teacher Certification</a:t>
            </a: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. Washington, D.C.: Author.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U.S. Department of Education/Office of Policy Planning and Innovation. (2003).</a:t>
            </a:r>
            <a:r>
              <a:rPr lang="en-US" sz="3700" i="1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 Meeting the Highly Qualified Teachers Challenge: The Secretary’s Second Annual Report on Teacher Quality</a:t>
            </a: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. Washington, D.C.: Author.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Woods, J.R., Education Commission of the States. (2016).</a:t>
            </a:r>
            <a:r>
              <a:rPr lang="en-US" sz="3700" i="1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 Mitigating Teacher Shortages: Alternative Teacher Certification</a:t>
            </a:r>
            <a:r>
              <a:rPr lang="en-US" sz="3700" smtClean="0">
                <a:solidFill>
                  <a:srgbClr val="222222"/>
                </a:solidFill>
                <a:latin typeface="Calibri" pitchFamily="34" charset="0"/>
                <a:cs typeface="Calibri" pitchFamily="34" charset="0"/>
              </a:rPr>
              <a:t>. Denver, Colorado: Author.</a:t>
            </a:r>
            <a:endParaRPr lang="en-US" sz="370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None/>
            </a:pPr>
            <a:endParaRPr lang="en-US" smtClean="0">
              <a:latin typeface="+mj-lt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None/>
            </a:pPr>
            <a:endParaRPr lang="en-US" smtClean="0">
              <a:latin typeface="+mj-lt"/>
            </a:endParaRP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75488"/>
          </a:xfrm>
        </p:spPr>
        <p:txBody>
          <a:bodyPr>
            <a:noAutofit/>
          </a:bodyPr>
          <a:lstStyle/>
          <a:p>
            <a:r>
              <a:rPr lang="en-US" sz="3500" smtClean="0"/>
              <a:t>Introduction</a:t>
            </a:r>
            <a:endParaRPr lang="en-US" sz="35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smtClean="0">
                <a:latin typeface="Calibri" pitchFamily="34" charset="0"/>
                <a:cs typeface="Calibri" pitchFamily="34" charset="0"/>
              </a:rPr>
              <a:t>In this presentation, I will discuss the key components of an effective alternative certification program; informed by Federal and State standards, and scholarly research.</a:t>
            </a:r>
          </a:p>
          <a:p>
            <a:pPr>
              <a:lnSpc>
                <a:spcPts val="18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7200" b="1" smtClean="0">
                <a:latin typeface="Calibri" pitchFamily="34" charset="0"/>
                <a:cs typeface="Calibri" pitchFamily="34" charset="0"/>
              </a:rPr>
              <a:t>Alternative Certification Program Standards and Evaluation </a:t>
            </a:r>
            <a:r>
              <a:rPr lang="en-US" sz="7200" smtClean="0">
                <a:latin typeface="Calibri" pitchFamily="34" charset="0"/>
                <a:cs typeface="Calibri" pitchFamily="34" charset="0"/>
              </a:rPr>
              <a:t>(Keel, 2008; National Council for Accredation of Teacher Education (NCATE), 2006; Texas Education Agency (TEA), 2016/2017; United States Department of Education (USDE), 2003).</a:t>
            </a:r>
          </a:p>
          <a:p>
            <a:pPr>
              <a:lnSpc>
                <a:spcPts val="18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7200" b="1" smtClean="0">
                <a:latin typeface="Calibri" pitchFamily="34" charset="0"/>
                <a:cs typeface="Calibri" pitchFamily="34" charset="0"/>
              </a:rPr>
              <a:t>Recruitment and selection of interns </a:t>
            </a:r>
            <a:r>
              <a:rPr lang="en-US" sz="7000" smtClean="0">
                <a:latin typeface="Calibri" pitchFamily="34" charset="0"/>
                <a:cs typeface="Calibri" pitchFamily="34" charset="0"/>
              </a:rPr>
              <a:t>(Allen, 2003; Brackett &amp; Brackett, 2017; Humphrey et al., 2008; Suell &amp; Piotrowski, 2007; TEA, 2016/2017; USDE, 2004).</a:t>
            </a:r>
          </a:p>
          <a:p>
            <a:pPr>
              <a:lnSpc>
                <a:spcPts val="18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7200" b="1" smtClean="0">
                <a:latin typeface="Calibri" pitchFamily="34" charset="0"/>
                <a:cs typeface="Calibri" pitchFamily="34" charset="0"/>
              </a:rPr>
              <a:t>Alternative Certification program planning and design </a:t>
            </a:r>
            <a:r>
              <a:rPr lang="en-US" sz="7200" smtClean="0">
                <a:latin typeface="Calibri" pitchFamily="34" charset="0"/>
                <a:cs typeface="Calibri" pitchFamily="34" charset="0"/>
              </a:rPr>
              <a:t>(TEA, 2016/2017; Woods, 2016).</a:t>
            </a:r>
          </a:p>
          <a:p>
            <a:pPr lvl="0">
              <a:lnSpc>
                <a:spcPts val="18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7200" b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Curriculum, professional development, and training </a:t>
            </a:r>
            <a:r>
              <a:rPr lang="en-US" sz="72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(Allen, 2003; Brackett &amp; Brackett, 2017; Humphrey et al., 2008; TEA, 2016/2017; USDE, 2004). </a:t>
            </a:r>
            <a:endParaRPr lang="en-US" sz="720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ts val="18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7200" b="1" smtClean="0">
                <a:latin typeface="Calibri" pitchFamily="34" charset="0"/>
                <a:cs typeface="Calibri" pitchFamily="34" charset="0"/>
              </a:rPr>
              <a:t>Mentorship, guidance, and suppervision of interns </a:t>
            </a:r>
            <a:r>
              <a:rPr lang="en-US" sz="7200" smtClean="0">
                <a:latin typeface="Calibri" pitchFamily="34" charset="0"/>
                <a:cs typeface="Calibri" pitchFamily="34" charset="0"/>
              </a:rPr>
              <a:t>(Brackett &amp; Brackett, 2017;  Suell &amp; Piotrowski, 2007; USDE, 2004). </a:t>
            </a:r>
          </a:p>
          <a:p>
            <a:pPr lvl="0">
              <a:lnSpc>
                <a:spcPts val="18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7200" b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Accountability, reflection, and improvement </a:t>
            </a:r>
            <a:r>
              <a:rPr lang="en-US" sz="72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(Keel, 2008; </a:t>
            </a:r>
            <a:r>
              <a:rPr lang="en-US" sz="7200" smtClean="0">
                <a:latin typeface="Calibri" pitchFamily="34" charset="0"/>
                <a:cs typeface="Calibri" pitchFamily="34" charset="0"/>
              </a:rPr>
              <a:t>Suell &amp; Piotrowski, 2007; TEA, 2017; USDE, 2004</a:t>
            </a:r>
            <a:r>
              <a:rPr lang="en-US" sz="72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). </a:t>
            </a:r>
            <a:endParaRPr lang="en-US" sz="7200" b="1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n-US" sz="7200" b="1" smtClean="0">
                <a:latin typeface="Calibri" pitchFamily="34" charset="0"/>
                <a:cs typeface="Calibri" pitchFamily="34" charset="0"/>
              </a:rPr>
              <a:t>Collaboration with LEAs </a:t>
            </a:r>
            <a:r>
              <a:rPr lang="en-US" sz="7200" smtClean="0">
                <a:latin typeface="Calibri" pitchFamily="34" charset="0"/>
                <a:cs typeface="Calibri" pitchFamily="34" charset="0"/>
              </a:rPr>
              <a:t>to assist interns with teaching placement and effective support (Allen, 2003; Brackett &amp; Brackett, 2017; Humphrey et al., 2008; Suell &amp; Piotrowski, 2007; USDE, 2003).</a:t>
            </a:r>
          </a:p>
          <a:p>
            <a:pPr>
              <a:lnSpc>
                <a:spcPts val="1800"/>
              </a:lnSpc>
              <a:spcBef>
                <a:spcPts val="500"/>
              </a:spcBef>
            </a:pPr>
            <a:r>
              <a:rPr lang="en-US" sz="7200" smtClean="0">
                <a:latin typeface="Calibri" pitchFamily="34" charset="0"/>
                <a:cs typeface="Calibri" pitchFamily="34" charset="0"/>
              </a:rPr>
              <a:t>Program staff and interns who have a dedication to education and a passion for teaching.</a:t>
            </a:r>
          </a:p>
          <a:p>
            <a:endParaRPr lang="en-US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704088"/>
            <a:ext cx="8763000" cy="1143000"/>
          </a:xfrm>
        </p:spPr>
        <p:txBody>
          <a:bodyPr>
            <a:normAutofit/>
          </a:bodyPr>
          <a:lstStyle/>
          <a:p>
            <a:r>
              <a:rPr lang="en-US" sz="3500" smtClean="0"/>
              <a:t>Alternative Certification Program Standards and Evaluation</a:t>
            </a:r>
            <a:endParaRPr lang="en-US" sz="3500"/>
          </a:p>
        </p:txBody>
      </p:sp>
      <p:sp>
        <p:nvSpPr>
          <p:cNvPr id="10" name="TextBox 9"/>
          <p:cNvSpPr txBox="1"/>
          <p:nvPr/>
        </p:nvSpPr>
        <p:spPr>
          <a:xfrm>
            <a:off x="152400" y="183898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BD0D9"/>
              </a:buClr>
              <a:buSzPct val="95000"/>
            </a:pPr>
            <a:r>
              <a:rPr lang="en-US" b="1" smtClean="0">
                <a:solidFill>
                  <a:prstClr val="black"/>
                </a:solidFill>
                <a:latin typeface="Calibri"/>
              </a:rPr>
              <a:t>The effectiveness of Alternative Certification Programs is informed by standards and evaluation set forth at federal and state levels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2400" y="2565499"/>
            <a:ext cx="87630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Aft>
                <a:spcPts val="600"/>
              </a:spcAft>
              <a:buClr>
                <a:schemeClr val="accent3"/>
              </a:buClr>
              <a:buSzPct val="100000"/>
              <a:buFont typeface="Calibri" pitchFamily="34" charset="0"/>
              <a:buChar char="●"/>
            </a:pPr>
            <a:r>
              <a:rPr lang="en-US" smtClean="0">
                <a:latin typeface="+mj-lt"/>
              </a:rPr>
              <a:t>According to </a:t>
            </a:r>
            <a:r>
              <a:rPr lang="en-US" b="1" smtClean="0">
                <a:latin typeface="+mj-lt"/>
              </a:rPr>
              <a:t>No Child Left Behind (NCLB) </a:t>
            </a:r>
            <a:r>
              <a:rPr lang="en-US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USDE (2003)</a:t>
            </a:r>
            <a:r>
              <a:rPr lang="en-US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mtClean="0">
                <a:latin typeface="+mj-lt"/>
              </a:rPr>
              <a:t>Qualified alternative education certification programs provide: </a:t>
            </a:r>
          </a:p>
          <a:p>
            <a:pPr marL="640080" lvl="1" indent="-246888">
              <a:spcAft>
                <a:spcPts val="600"/>
              </a:spcAft>
              <a:buClr>
                <a:srgbClr val="0F6FC6"/>
              </a:buClr>
              <a:buSzPct val="100000"/>
              <a:buFont typeface="Arial" pitchFamily="34" charset="0"/>
              <a:buChar char="•"/>
            </a:pPr>
            <a:r>
              <a:rPr lang="en-US" smtClean="0">
                <a:latin typeface="+mj-lt"/>
              </a:rPr>
              <a:t>Consistent high-quality professional development that is classroom-focused </a:t>
            </a:r>
          </a:p>
          <a:p>
            <a:pPr marL="640080" lvl="1" indent="-246888">
              <a:spcAft>
                <a:spcPts val="600"/>
              </a:spcAft>
              <a:buClr>
                <a:srgbClr val="0F6FC6"/>
              </a:buClr>
              <a:buSzPct val="100000"/>
              <a:buFont typeface="Arial" pitchFamily="34" charset="0"/>
              <a:buChar char="•"/>
            </a:pPr>
            <a:r>
              <a:rPr lang="en-US" smtClean="0">
                <a:latin typeface="+mj-lt"/>
              </a:rPr>
              <a:t>Teachers with intensive supervision, structured guidance, and support through mentoring programs</a:t>
            </a:r>
          </a:p>
          <a:p>
            <a:pPr marL="640080" lvl="1" indent="-246888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mtClean="0">
                <a:latin typeface="+mj-lt"/>
              </a:rPr>
              <a:t>A standard which dictates that candidates can serve as a teacher for up to three years</a:t>
            </a:r>
          </a:p>
          <a:p>
            <a:pPr marL="640080" lvl="1" indent="-246888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smtClean="0">
                <a:solidFill>
                  <a:prstClr val="black"/>
                </a:solidFill>
                <a:latin typeface="+mj-lt"/>
              </a:rPr>
              <a:t>A standard which dictates that candidates must demonstrate satisfactory progress toward full state certification</a:t>
            </a:r>
          </a:p>
          <a:p>
            <a:pPr marL="640080" lvl="1" indent="-246888">
              <a:spcAft>
                <a:spcPts val="600"/>
              </a:spcAft>
              <a:buClr>
                <a:srgbClr val="0BD0D9"/>
              </a:buClr>
            </a:pPr>
            <a:endParaRPr lang="en-US" smtClean="0">
              <a:solidFill>
                <a:prstClr val="black"/>
              </a:solidFill>
              <a:latin typeface="+mj-lt"/>
            </a:endParaRPr>
          </a:p>
          <a:p>
            <a:pPr marL="274320" indent="-274320">
              <a:spcAft>
                <a:spcPts val="600"/>
              </a:spcAft>
              <a:buClr>
                <a:srgbClr val="0BD0D9"/>
              </a:buClr>
              <a:buFont typeface="Calibri" pitchFamily="34" charset="0"/>
              <a:buChar char="●"/>
            </a:pPr>
            <a:r>
              <a:rPr lang="en-US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Alternative Certification programs are also evaluated by the National Council for Accredation of Teacher Education (NCATE) (NCATE, 2006).</a:t>
            </a:r>
          </a:p>
          <a:p>
            <a:pPr marL="182880" indent="-246888">
              <a:spcAft>
                <a:spcPts val="600"/>
              </a:spcAft>
              <a:buClr>
                <a:srgbClr val="0BD0D9"/>
              </a:buClr>
            </a:pPr>
            <a:endParaRPr lang="en-US" smtClean="0">
              <a:solidFill>
                <a:prstClr val="black"/>
              </a:solidFill>
              <a:latin typeface="+mj-lt"/>
            </a:endParaRPr>
          </a:p>
          <a:p>
            <a:pPr marL="640080" lvl="1" indent="-246888">
              <a:spcAft>
                <a:spcPts val="600"/>
              </a:spcAft>
              <a:buClr>
                <a:srgbClr val="0BD0D9"/>
              </a:buClr>
            </a:pPr>
            <a:endParaRPr lang="en-US" smtClean="0">
              <a:solidFill>
                <a:prstClr val="black"/>
              </a:solidFill>
              <a:latin typeface="+mj-lt"/>
            </a:endParaRPr>
          </a:p>
          <a:p>
            <a:pPr marL="640080" lvl="1" indent="-246888">
              <a:spcAft>
                <a:spcPts val="600"/>
              </a:spcAft>
              <a:buClr>
                <a:srgbClr val="0BD0D9"/>
              </a:buClr>
            </a:pPr>
            <a:endParaRPr lang="en-US" smtClean="0">
              <a:solidFill>
                <a:prstClr val="black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704088"/>
            <a:ext cx="8763000" cy="1143000"/>
          </a:xfrm>
        </p:spPr>
        <p:txBody>
          <a:bodyPr>
            <a:normAutofit/>
          </a:bodyPr>
          <a:lstStyle/>
          <a:p>
            <a:r>
              <a:rPr lang="en-US" sz="3500" smtClean="0"/>
              <a:t>Alternative Certification Program Standards and Evaluation (</a:t>
            </a:r>
            <a:r>
              <a:rPr lang="en-US" sz="3500" i="1" smtClean="0"/>
              <a:t>continued</a:t>
            </a:r>
            <a:r>
              <a:rPr lang="en-US" sz="3500" smtClean="0"/>
              <a:t>)</a:t>
            </a:r>
            <a:endParaRPr lang="en-US" sz="3500"/>
          </a:p>
        </p:txBody>
      </p:sp>
      <p:sp>
        <p:nvSpPr>
          <p:cNvPr id="10" name="TextBox 9"/>
          <p:cNvSpPr txBox="1"/>
          <p:nvPr/>
        </p:nvSpPr>
        <p:spPr>
          <a:xfrm>
            <a:off x="152400" y="183898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BD0D9"/>
              </a:buClr>
              <a:buSzPct val="95000"/>
            </a:pPr>
            <a:r>
              <a:rPr lang="en-US" b="1" smtClean="0">
                <a:solidFill>
                  <a:prstClr val="black"/>
                </a:solidFill>
                <a:latin typeface="Calibri"/>
              </a:rPr>
              <a:t>The effectiveness of Alternative Certification Programs is informed by standards and evaluation set forth at federal and state levels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52400" y="2514600"/>
            <a:ext cx="8763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Aft>
                <a:spcPts val="300"/>
              </a:spcAft>
              <a:buClr>
                <a:schemeClr val="accent3"/>
              </a:buClr>
              <a:buSzPct val="100000"/>
              <a:buFont typeface="Calibri" pitchFamily="34" charset="0"/>
              <a:buChar char="●"/>
            </a:pPr>
            <a:r>
              <a:rPr lang="en-US" b="1" smtClean="0">
                <a:latin typeface="Calibri" pitchFamily="34" charset="0"/>
                <a:cs typeface="Calibri" pitchFamily="34" charset="0"/>
              </a:rPr>
              <a:t>Texas Education Agency (TEA) </a:t>
            </a:r>
            <a:r>
              <a:rPr lang="en-US" smtClean="0">
                <a:latin typeface="Calibri" pitchFamily="34" charset="0"/>
                <a:cs typeface="Calibri" pitchFamily="34" charset="0"/>
              </a:rPr>
              <a:t>Five-component model of teacher certification program requirements and standards, used to monitor alternative programs for compliance with state laws and regulations (Keel, 2008; TEA, 2016/2017).</a:t>
            </a:r>
          </a:p>
          <a:p>
            <a:pPr marL="640080" lvl="1" indent="-246888">
              <a:spcAft>
                <a:spcPts val="3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u="sng" smtClean="0">
                <a:latin typeface="+mj-lt"/>
              </a:rPr>
              <a:t>Component 1</a:t>
            </a:r>
            <a:r>
              <a:rPr lang="en-US" smtClean="0">
                <a:latin typeface="+mj-lt"/>
              </a:rPr>
              <a:t>: Alternative Program’s Commitment and Collaboration to Promote Educator Certification (Texas Administrative Code, Title 19, Section 228.20)</a:t>
            </a:r>
          </a:p>
          <a:p>
            <a:pPr marL="640080" lvl="1" indent="-246888">
              <a:spcAft>
                <a:spcPts val="3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u="sng" smtClean="0">
                <a:latin typeface="+mj-lt"/>
              </a:rPr>
              <a:t>Component 2</a:t>
            </a:r>
            <a:r>
              <a:rPr lang="en-US" smtClean="0">
                <a:latin typeface="+mj-lt"/>
              </a:rPr>
              <a:t>: Admission to an Alternative Program (Texas Administrative Code, Title 19, Section 227.10)</a:t>
            </a:r>
          </a:p>
          <a:p>
            <a:pPr marL="640080" lvl="1" indent="-246888">
              <a:spcAft>
                <a:spcPts val="3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u="sng" smtClean="0">
                <a:latin typeface="+mj-lt"/>
              </a:rPr>
              <a:t>Component 3</a:t>
            </a:r>
            <a:r>
              <a:rPr lang="en-US" smtClean="0">
                <a:latin typeface="+mj-lt"/>
              </a:rPr>
              <a:t>: Curriculum (Texas Administrative Code, Title 19, Sections 228.30 and 228.40 (a)(b))</a:t>
            </a:r>
          </a:p>
          <a:p>
            <a:pPr marL="640080" lvl="1" indent="-246888">
              <a:spcAft>
                <a:spcPts val="3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n-US" u="sng" smtClean="0">
                <a:solidFill>
                  <a:prstClr val="black"/>
                </a:solidFill>
                <a:latin typeface="+mj-lt"/>
              </a:rPr>
              <a:t>Component 4</a:t>
            </a:r>
            <a:r>
              <a:rPr lang="en-US" smtClean="0">
                <a:solidFill>
                  <a:prstClr val="black"/>
                </a:solidFill>
                <a:latin typeface="+mj-lt"/>
              </a:rPr>
              <a:t>: Program Delivery and Evaluation (Texas Administrative Code, Title 19, Sections 228.30 (b) and 228.40)</a:t>
            </a:r>
          </a:p>
          <a:p>
            <a:pPr marL="640080" lvl="1" indent="-246888">
              <a:buClr>
                <a:schemeClr val="accent1"/>
              </a:buClr>
              <a:buFont typeface="Arial" pitchFamily="34" charset="0"/>
              <a:buChar char="•"/>
            </a:pPr>
            <a:r>
              <a:rPr lang="en-US" u="sng" smtClean="0">
                <a:solidFill>
                  <a:prstClr val="black"/>
                </a:solidFill>
                <a:latin typeface="+mj-lt"/>
              </a:rPr>
              <a:t>Component 5</a:t>
            </a:r>
            <a:r>
              <a:rPr lang="en-US" smtClean="0">
                <a:solidFill>
                  <a:prstClr val="black"/>
                </a:solidFill>
                <a:latin typeface="+mj-lt"/>
              </a:rPr>
              <a:t>: Ongoing Support (Texas Administrative Code, Title 19, Sections 228.30, 228.40 (e), and 230.610)</a:t>
            </a:r>
          </a:p>
          <a:p>
            <a:pPr marL="640080" lvl="1" indent="-246888">
              <a:buClr>
                <a:srgbClr val="0BD0D9"/>
              </a:buClr>
              <a:buFont typeface="Arial" pitchFamily="34" charset="0"/>
              <a:buChar char="•"/>
            </a:pPr>
            <a:endParaRPr lang="en-US" smtClean="0">
              <a:solidFill>
                <a:prstClr val="black"/>
              </a:solidFill>
              <a:latin typeface="+mj-lt"/>
            </a:endParaRPr>
          </a:p>
          <a:p>
            <a:pPr marL="640080" lvl="1" indent="-246888">
              <a:buClr>
                <a:srgbClr val="0BD0D9"/>
              </a:buClr>
              <a:buFont typeface="Arial" pitchFamily="34" charset="0"/>
              <a:buChar char="•"/>
            </a:pPr>
            <a:endParaRPr lang="en-US" smtClean="0">
              <a:solidFill>
                <a:prstClr val="black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500" smtClean="0"/>
              <a:t>Component 1: Recruitment &amp; Selection</a:t>
            </a:r>
            <a:endParaRPr lang="en-US" sz="35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315200" cy="2895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000" smtClean="0"/>
          </a:p>
          <a:p>
            <a:pPr>
              <a:buNone/>
            </a:pPr>
            <a:endParaRPr lang="en-US" sz="1000" smtClean="0"/>
          </a:p>
          <a:p>
            <a:pPr>
              <a:buNone/>
            </a:pPr>
            <a:endParaRPr lang="en-US" sz="1000" smtClean="0"/>
          </a:p>
          <a:p>
            <a:pPr>
              <a:buNone/>
            </a:pPr>
            <a:endParaRPr lang="en-US" sz="1000" smtClean="0"/>
          </a:p>
        </p:txBody>
      </p:sp>
      <p:sp>
        <p:nvSpPr>
          <p:cNvPr id="8" name="Rectangle 7"/>
          <p:cNvSpPr/>
          <p:nvPr/>
        </p:nvSpPr>
        <p:spPr>
          <a:xfrm>
            <a:off x="457200" y="1574661"/>
            <a:ext cx="7924800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0BD0D9"/>
              </a:buClr>
              <a:buSzPct val="95000"/>
            </a:pPr>
            <a:r>
              <a:rPr lang="en-US" smtClean="0">
                <a:latin typeface="Calibri" pitchFamily="34" charset="0"/>
                <a:cs typeface="Calibri" pitchFamily="34" charset="0"/>
              </a:rPr>
              <a:t>Effective alternative certification programs actively recruit potential interns through marketing and informational practices. They develop and employ equitable and rigorous criteria  for selecting educated and well-qualfied individuals for admission (Allen, 2003; Brackett &amp; Brackett, 2017; Humphrey et al., 2008; Suell &amp; Piotrowski, 2007; TEA, 2016/2017; USDE, 2004).</a:t>
            </a:r>
          </a:p>
          <a:p>
            <a:pPr>
              <a:buNone/>
            </a:pPr>
            <a:r>
              <a:rPr lang="en-US" b="1" smtClean="0">
                <a:latin typeface="Calibri" pitchFamily="34" charset="0"/>
                <a:cs typeface="Calibri" pitchFamily="34" charset="0"/>
              </a:rPr>
              <a:t>Selection and evaluation of interns should include: </a:t>
            </a:r>
          </a:p>
          <a:p>
            <a:pPr marL="274320" indent="-274320">
              <a:spcBef>
                <a:spcPts val="600"/>
              </a:spcBef>
              <a:buClr>
                <a:schemeClr val="accent3"/>
              </a:buClr>
              <a:buFont typeface="Calibri" pitchFamily="34" charset="0"/>
              <a:buChar char="●"/>
            </a:pPr>
            <a:r>
              <a:rPr lang="en-US" smtClean="0">
                <a:latin typeface="Calibri" pitchFamily="34" charset="0"/>
                <a:cs typeface="Calibri" pitchFamily="34" charset="0"/>
              </a:rPr>
              <a:t>Assessment of interns’ subject matter certification potential, including an assessment of relevant knowledge and skills.</a:t>
            </a:r>
          </a:p>
          <a:p>
            <a:pPr marL="640080" lvl="0" indent="-246888">
              <a:buClr>
                <a:srgbClr val="0F6FC6"/>
              </a:buClr>
              <a:buFont typeface="Arial" pitchFamily="34" charset="0"/>
              <a:buChar char="•"/>
            </a:pPr>
            <a:r>
              <a:rPr lang="en-US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Ability to work with interns to strengthen subject-matter knowledge (Humphrey et al., 2008)</a:t>
            </a:r>
            <a:endParaRPr lang="en-US" b="1" smtClean="0">
              <a:latin typeface="Calibri" pitchFamily="34" charset="0"/>
              <a:cs typeface="Calibri" pitchFamily="34" charset="0"/>
            </a:endParaRPr>
          </a:p>
          <a:p>
            <a:pPr marL="274320" indent="-274320">
              <a:spcBef>
                <a:spcPts val="600"/>
              </a:spcBef>
              <a:buClr>
                <a:schemeClr val="accent3"/>
              </a:buClr>
              <a:buFont typeface="Calibri" pitchFamily="34" charset="0"/>
              <a:buChar char="●"/>
            </a:pPr>
            <a:r>
              <a:rPr lang="en-US" b="1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mtClean="0">
                <a:latin typeface="Calibri" pitchFamily="34" charset="0"/>
                <a:cs typeface="Calibri" pitchFamily="34" charset="0"/>
              </a:rPr>
              <a:t>Requirement of a bachelors’ degree and relevant career experience</a:t>
            </a:r>
            <a:endParaRPr lang="en-US" i="1" smtClean="0">
              <a:latin typeface="Calibri" pitchFamily="34" charset="0"/>
              <a:cs typeface="Calibri" pitchFamily="34" charset="0"/>
            </a:endParaRPr>
          </a:p>
          <a:p>
            <a:pPr marL="640080" indent="-246888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mtClean="0">
                <a:latin typeface="Calibri" pitchFamily="34" charset="0"/>
                <a:cs typeface="Calibri" pitchFamily="34" charset="0"/>
              </a:rPr>
              <a:t>Consideration of interns with previous academic related experience (Humphrey et al., 2008)</a:t>
            </a:r>
          </a:p>
          <a:p>
            <a:pPr marL="640080" indent="-246888">
              <a:buClr>
                <a:schemeClr val="accent1"/>
              </a:buClr>
            </a:pPr>
            <a:endParaRPr lang="en-US" sz="1600" smtClean="0">
              <a:solidFill>
                <a:srgbClr val="FF0000"/>
              </a:solidFill>
              <a:latin typeface="Calibri"/>
            </a:endParaRPr>
          </a:p>
          <a:p>
            <a:pPr lvl="1">
              <a:buNone/>
            </a:pPr>
            <a:endParaRPr lang="en-US" sz="1600" smtClean="0">
              <a:latin typeface="+mj-lt"/>
            </a:endParaRPr>
          </a:p>
          <a:p>
            <a:pPr lvl="1">
              <a:buNone/>
            </a:pPr>
            <a:endParaRPr lang="en-US" sz="1600" smtClean="0">
              <a:latin typeface="+mj-lt"/>
            </a:endParaRPr>
          </a:p>
          <a:p>
            <a:pPr lvl="1">
              <a:buNone/>
            </a:pPr>
            <a:endParaRPr lang="en-US" sz="160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51688"/>
          </a:xfrm>
        </p:spPr>
        <p:txBody>
          <a:bodyPr>
            <a:noAutofit/>
          </a:bodyPr>
          <a:lstStyle/>
          <a:p>
            <a:r>
              <a:rPr lang="en-US" sz="3500" smtClean="0"/>
              <a:t>Component 2: Program Design</a:t>
            </a:r>
            <a:endParaRPr lang="en-US" sz="35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12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ts val="18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3800" b="1" smtClean="0">
                <a:latin typeface="Calibri" pitchFamily="34" charset="0"/>
                <a:cs typeface="Calibri" pitchFamily="34" charset="0"/>
              </a:rPr>
              <a:t>In order to be effective, alternative certification programs should be well organized, ensure compliance with federal, state, and local requirements; and focus on preparing interns for certification.</a:t>
            </a:r>
          </a:p>
          <a:p>
            <a:pPr>
              <a:buNone/>
            </a:pPr>
            <a:endParaRPr lang="en-US" sz="3800" b="1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ts val="1800"/>
              </a:lnSpc>
              <a:spcBef>
                <a:spcPts val="600"/>
              </a:spcBef>
              <a:buClr>
                <a:srgbClr val="0BD0D9"/>
              </a:buClr>
            </a:pPr>
            <a:r>
              <a:rPr lang="en-US" sz="38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Program staff should plan, implement, and evaluate instructional components through planning, creation, and aquisition of schedules, curriculum, mentorship, and resources.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rgbClr val="0BD0D9"/>
              </a:buClr>
            </a:pPr>
            <a:r>
              <a:rPr lang="en-US" sz="38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Program staff should ensure that program standards are consistently developed and </a:t>
            </a:r>
            <a:r>
              <a:rPr lang="en-US" sz="3800" smtClean="0">
                <a:latin typeface="Calibri" pitchFamily="34" charset="0"/>
                <a:cs typeface="Calibri" pitchFamily="34" charset="0"/>
              </a:rPr>
              <a:t>implemented (Woods, 2016).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rgbClr val="0BD0D9"/>
              </a:buClr>
            </a:pPr>
            <a:r>
              <a:rPr lang="en-US" sz="38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Program staff should have an effective plan for delivering program information, including goals, admission requirements, intern and instructor responsbilities, evaluation procedures, and certification requirements (TEA, 2016/2017).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rgbClr val="0BD0D9"/>
              </a:buClr>
            </a:pPr>
            <a:r>
              <a:rPr lang="en-US" sz="38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Alternative certification program staff should prepare interns to meet certification requirements, and maintain program accountability and quality; they should support interns’ progress toward certification (TEA, 2016/2017; </a:t>
            </a:r>
            <a:r>
              <a:rPr lang="en-US" sz="3800" smtClean="0">
                <a:latin typeface="Calibri" pitchFamily="34" charset="0"/>
                <a:cs typeface="Calibri" pitchFamily="34" charset="0"/>
              </a:rPr>
              <a:t>USDE, December 2, 2002).</a:t>
            </a:r>
          </a:p>
          <a:p>
            <a:pPr lvl="1">
              <a:buNone/>
            </a:pPr>
            <a:endParaRPr lang="en-US" smtClean="0">
              <a:solidFill>
                <a:srgbClr val="FF0000"/>
              </a:solidFill>
              <a:latin typeface="+mj-lt"/>
            </a:endParaRPr>
          </a:p>
          <a:p>
            <a:pPr lvl="1"/>
            <a:endParaRPr lang="en-US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sz="3500" smtClean="0">
                <a:latin typeface="Calibri" pitchFamily="34" charset="0"/>
                <a:cs typeface="Calibri" pitchFamily="34" charset="0"/>
              </a:rPr>
              <a:t>Component 3: Curriculum, Professional Development, and Training</a:t>
            </a:r>
            <a:endParaRPr lang="en-US" sz="35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b="1" smtClean="0">
              <a:latin typeface="+mj-lt"/>
            </a:endParaRPr>
          </a:p>
          <a:p>
            <a:pPr marL="0" lvl="0" indent="0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Clr>
                <a:srgbClr val="0BD0D9"/>
              </a:buClr>
              <a:buNone/>
            </a:pPr>
            <a:r>
              <a:rPr lang="en-US" sz="72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Effective alternative certification programs are based on purposefully designed curriculum, professional development, and training; informed by research and best practices (Brackett &amp; Brackett, 2017; Humphrey et al., 2008; USDE, 2004). </a:t>
            </a:r>
          </a:p>
          <a:p>
            <a:pPr>
              <a:lnSpc>
                <a:spcPts val="1800"/>
              </a:lnSpc>
              <a:spcBef>
                <a:spcPts val="0"/>
              </a:spcBef>
              <a:buClr>
                <a:srgbClr val="0BD0D9"/>
              </a:buClr>
            </a:pPr>
            <a:r>
              <a:rPr lang="en-US" sz="72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Curriculum should be flexible; relevant to interns’ backgrounds, teaching focus, and applicable to classroom use (Humphrey et al., 2008; USDE, 2004).</a:t>
            </a:r>
          </a:p>
          <a:p>
            <a:pPr lvl="1">
              <a:lnSpc>
                <a:spcPts val="1800"/>
              </a:lnSpc>
              <a:spcBef>
                <a:spcPts val="200"/>
              </a:spcBef>
            </a:pPr>
            <a:r>
              <a:rPr lang="en-US" sz="70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Classroom management, instructional methods, education of special populations (i.e., At-Risk, English Language Learners, Socioeconomically Disadvantaged, and Special Education students)(Allen, 2003).</a:t>
            </a:r>
            <a:endParaRPr lang="en-US" sz="350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ts val="1800"/>
              </a:lnSpc>
              <a:spcBef>
                <a:spcPts val="800"/>
              </a:spcBef>
            </a:pPr>
            <a:r>
              <a:rPr lang="en-US" sz="7400" smtClean="0">
                <a:latin typeface="Calibri" pitchFamily="34" charset="0"/>
                <a:cs typeface="Calibri" pitchFamily="34" charset="0"/>
              </a:rPr>
              <a:t>Professional development opportunities should be abundant, and centered on classroom instruction (USDE, 2003).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en-US" sz="7200" smtClean="0">
                <a:latin typeface="Calibri" pitchFamily="34" charset="0"/>
                <a:cs typeface="Calibri" pitchFamily="34" charset="0"/>
              </a:rPr>
              <a:t>Training should be interactive, providing real ‘on the job’ hands-on experience (Brackett &amp; Brackett, 2017; Suell &amp; Piotrowski, 2007).</a:t>
            </a:r>
          </a:p>
          <a:p>
            <a:pPr lvl="1">
              <a:lnSpc>
                <a:spcPts val="1800"/>
              </a:lnSpc>
              <a:spcBef>
                <a:spcPts val="200"/>
              </a:spcBef>
            </a:pPr>
            <a:r>
              <a:rPr lang="en-US" sz="7000" smtClean="0">
                <a:latin typeface="Calibri" pitchFamily="34" charset="0"/>
                <a:cs typeface="Calibri" pitchFamily="34" charset="0"/>
              </a:rPr>
              <a:t>Classroom management and curriculum development training (Brackett &amp; Brackett, 2017).</a:t>
            </a:r>
            <a:endParaRPr lang="en-US" sz="480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ts val="1800"/>
              </a:lnSpc>
              <a:spcBef>
                <a:spcPts val="800"/>
              </a:spcBef>
            </a:pPr>
            <a:r>
              <a:rPr lang="en-US" sz="7200" smtClean="0">
                <a:latin typeface="Calibri" pitchFamily="34" charset="0"/>
                <a:cs typeface="Calibri" pitchFamily="34" charset="0"/>
              </a:rPr>
              <a:t>Interns should experience intensive and relevant training and curriculum to prepare for full-time teaching and certification (Allen, 2003).</a:t>
            </a:r>
            <a:endParaRPr lang="en-US" sz="7200" smtClean="0">
              <a:solidFill>
                <a:srgbClr val="FF0000"/>
              </a:solidFill>
              <a:latin typeface="Calibri"/>
            </a:endParaRPr>
          </a:p>
          <a:p>
            <a:pPr lvl="1">
              <a:buNone/>
            </a:pPr>
            <a:endParaRPr lang="en-US" sz="220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smtClean="0">
                <a:latin typeface="Calibri" pitchFamily="34" charset="0"/>
                <a:cs typeface="Calibri" pitchFamily="34" charset="0"/>
              </a:rPr>
              <a:t>Component 4: Mentorship, Guidance, and Supervision</a:t>
            </a:r>
            <a:endParaRPr lang="en-US" sz="35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500" smtClean="0">
                <a:latin typeface="+mj-lt"/>
                <a:cs typeface="Calibri" pitchFamily="34" charset="0"/>
              </a:rPr>
              <a:t>Effective alternative certification programs facilitate strong mentorship, guidance, and support for interns (Brackett &amp; Brackett, 2017;  Suell &amp; Piotrowski, 2007; USDE, 2004). This is accomplished by:</a:t>
            </a:r>
            <a:endParaRPr lang="en-US" sz="4500" smtClean="0">
              <a:latin typeface="+mj-lt"/>
            </a:endParaRPr>
          </a:p>
          <a:p>
            <a:pPr lvl="1">
              <a:buClr>
                <a:schemeClr val="accent3"/>
              </a:buClr>
            </a:pPr>
            <a:r>
              <a:rPr lang="en-US" sz="4500" smtClean="0">
                <a:latin typeface="Calibri" pitchFamily="34" charset="0"/>
                <a:cs typeface="Calibri" pitchFamily="34" charset="0"/>
              </a:rPr>
              <a:t>Programs employing mentors who have the time and resources to assist interns by planning and demonstrating lessons, sharing curricula, and giving feedback following classroom observations (Humphrey et al., 2008)</a:t>
            </a:r>
          </a:p>
          <a:p>
            <a:pPr lvl="1">
              <a:buClr>
                <a:schemeClr val="accent3"/>
              </a:buClr>
            </a:pPr>
            <a:r>
              <a:rPr lang="en-US" sz="4500" smtClean="0">
                <a:latin typeface="Calibri" pitchFamily="34" charset="0"/>
                <a:cs typeface="Calibri" pitchFamily="34" charset="0"/>
              </a:rPr>
              <a:t>A curriculum which incorperates effective supervision, mentoring, and support for interns during their teaching (Allen, 2003; </a:t>
            </a:r>
            <a:r>
              <a:rPr lang="en-US" sz="45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USDE, 2004).</a:t>
            </a:r>
          </a:p>
          <a:p>
            <a:pPr lvl="1">
              <a:buClr>
                <a:schemeClr val="accent3"/>
              </a:buClr>
            </a:pPr>
            <a:r>
              <a:rPr lang="en-US" sz="45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 program that offers regular, well-constructed guidance, and ongoing support through a teacher mentoring program (USDE, 2003).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US" sz="330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buClr>
                <a:srgbClr val="0BD0D9"/>
              </a:buClr>
              <a:buNone/>
            </a:pPr>
            <a:endParaRPr lang="en-US" sz="2800" smtClean="0">
              <a:solidFill>
                <a:prstClr val="black"/>
              </a:solidFill>
              <a:latin typeface="Calibri"/>
            </a:endParaRPr>
          </a:p>
          <a:p>
            <a:pPr>
              <a:buNone/>
            </a:pPr>
            <a:endParaRPr lang="en-US" smtClean="0">
              <a:latin typeface="+mj-lt"/>
            </a:endParaRPr>
          </a:p>
          <a:p>
            <a:pPr>
              <a:buNone/>
            </a:pP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smtClean="0">
                <a:latin typeface="Calibri" pitchFamily="34" charset="0"/>
                <a:cs typeface="Calibri" pitchFamily="34" charset="0"/>
              </a:rPr>
              <a:t>Component 5: Accountability, Reflection, and Improvement</a:t>
            </a:r>
            <a:endParaRPr lang="en-US" sz="35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92252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sz="2800" b="1" smtClean="0">
              <a:latin typeface="+mj-lt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BD0D9"/>
              </a:buClr>
              <a:buNone/>
            </a:pPr>
            <a:r>
              <a:rPr lang="en-US" sz="80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Effective alternative certification programs implement continuous evaluation and reflection to improve quality and meet accountability standards (</a:t>
            </a:r>
            <a:r>
              <a:rPr lang="en-US" sz="8000" smtClean="0">
                <a:latin typeface="Calibri" pitchFamily="34" charset="0"/>
                <a:cs typeface="Calibri" pitchFamily="34" charset="0"/>
              </a:rPr>
              <a:t>Suell &amp; Piotrowski, 2007; USDE, 2004</a:t>
            </a:r>
            <a:r>
              <a:rPr lang="en-US" sz="800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). </a:t>
            </a:r>
            <a:endParaRPr lang="en-US" sz="8000" b="1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smtClean="0">
                <a:latin typeface="Calibri" pitchFamily="34" charset="0"/>
                <a:cs typeface="Calibri" pitchFamily="34" charset="0"/>
              </a:rPr>
              <a:t>Successful programs ensure accountability and compliance with state and federal requirements by maintaining and providing accurate program documentation, including: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8000" smtClean="0">
                <a:latin typeface="Calibri" pitchFamily="34" charset="0"/>
                <a:cs typeface="Calibri" pitchFamily="34" charset="0"/>
              </a:rPr>
              <a:t>Evaluation and documentation of intern progress and eligibility 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8000" smtClean="0">
                <a:latin typeface="Calibri" pitchFamily="34" charset="0"/>
                <a:cs typeface="Calibri" pitchFamily="34" charset="0"/>
              </a:rPr>
              <a:t>Preparation and review of Accountability System for Educator Preparation (ASEP) and annual performance reports.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0" smtClean="0">
                <a:latin typeface="Calibri" pitchFamily="34" charset="0"/>
                <a:cs typeface="Calibri" pitchFamily="34" charset="0"/>
              </a:rPr>
              <a:t>Preparation and review of Title II Institutional and Program Report Card System (IPRC) and annual performance reports.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smtClean="0">
                <a:latin typeface="Calibri" pitchFamily="34" charset="0"/>
                <a:cs typeface="Calibri" pitchFamily="34" charset="0"/>
              </a:rPr>
              <a:t>Successful programs follow TEA standards to ensure program delivery, evaluation, and assessment design, using internal and external criteria (TEA, 2016/2017).</a:t>
            </a:r>
          </a:p>
          <a:p>
            <a:pPr lvl="0">
              <a:buClr>
                <a:srgbClr val="0BD0D9"/>
              </a:buClr>
            </a:pPr>
            <a:endParaRPr lang="en-US" sz="3100" smtClean="0">
              <a:solidFill>
                <a:prstClr val="black"/>
              </a:solidFill>
              <a:latin typeface="Calibri"/>
            </a:endParaRPr>
          </a:p>
          <a:p>
            <a:pPr lvl="0"/>
            <a:endParaRPr lang="en-US" sz="7200" b="1" smtClean="0">
              <a:solidFill>
                <a:prstClr val="black"/>
              </a:solidFill>
              <a:latin typeface="Calibri"/>
            </a:endParaRPr>
          </a:p>
          <a:p>
            <a:pPr marL="640080" lvl="0" indent="-246888">
              <a:buClr>
                <a:srgbClr val="0F6FC6"/>
              </a:buClr>
              <a:buNone/>
            </a:pPr>
            <a:endParaRPr lang="en-US" sz="5600" smtClean="0">
              <a:solidFill>
                <a:srgbClr val="FF0000"/>
              </a:solidFill>
              <a:latin typeface="Calibri"/>
            </a:endParaRPr>
          </a:p>
          <a:p>
            <a:pPr lvl="0">
              <a:buClr>
                <a:srgbClr val="0BD0D9"/>
              </a:buClr>
              <a:buNone/>
            </a:pPr>
            <a:endParaRPr lang="en-US" sz="3100" smtClean="0">
              <a:solidFill>
                <a:prstClr val="black"/>
              </a:solidFill>
              <a:latin typeface="Calibri"/>
            </a:endParaRPr>
          </a:p>
          <a:p>
            <a:pPr>
              <a:buNone/>
            </a:pPr>
            <a:endParaRPr lang="en-US" smtClean="0">
              <a:latin typeface="+mj-lt"/>
            </a:endParaRPr>
          </a:p>
          <a:p>
            <a:pPr>
              <a:buNone/>
            </a:pPr>
            <a:endParaRPr lang="en-US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4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00"/>
      </a:hlink>
      <a:folHlink>
        <a:srgbClr val="04617B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Jeopardy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DB01"/>
      </a:hlink>
      <a:folHlink>
        <a:srgbClr val="3366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anchor="ctr" anchorCtr="0">
        <a:spAutoFit/>
      </a:bodyPr>
      <a:lstStyle>
        <a:defPPr algn="ctr">
          <a:spcBef>
            <a:spcPct val="0"/>
          </a:spcBef>
          <a:buFontTx/>
          <a:buNone/>
          <a:defRPr sz="6000" dirty="0">
            <a:solidFill>
              <a:schemeClr val="bg1"/>
            </a:solidFill>
            <a:latin typeface="Arial Black" pitchFamily="34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3450</TotalTime>
  <Words>1880</Words>
  <Application>Microsoft Office PowerPoint</Application>
  <PresentationFormat>On-screen Show (4:3)</PresentationFormat>
  <Paragraphs>132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Flow</vt:lpstr>
      <vt:lpstr>1_Default Design</vt:lpstr>
      <vt:lpstr>The Necessary Components of an Effective Alternative Certification Program</vt:lpstr>
      <vt:lpstr>Introduction</vt:lpstr>
      <vt:lpstr>Alternative Certification Program Standards and Evaluation</vt:lpstr>
      <vt:lpstr>Alternative Certification Program Standards and Evaluation (continued)</vt:lpstr>
      <vt:lpstr>Component 1: Recruitment &amp; Selection</vt:lpstr>
      <vt:lpstr>Component 2: Program Design</vt:lpstr>
      <vt:lpstr>Component 3: Curriculum, Professional Development, and Training</vt:lpstr>
      <vt:lpstr>Component 4: Mentorship, Guidance, and Supervision</vt:lpstr>
      <vt:lpstr>Component 5: Accountability, Reflection, and Improvement</vt:lpstr>
      <vt:lpstr>Component 6: Collaborative Partnership Between ESC, LEAs, and Community</vt:lpstr>
      <vt:lpstr>The Most Important Component </vt:lpstr>
      <vt:lpstr>Summary</vt:lpstr>
      <vt:lpstr>Questions?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Lesson Study Program</dc:title>
  <dc:creator>Steve</dc:creator>
  <cp:lastModifiedBy>Jaime McQueen</cp:lastModifiedBy>
  <cp:revision>428</cp:revision>
  <dcterms:created xsi:type="dcterms:W3CDTF">2017-05-08T14:36:59Z</dcterms:created>
  <dcterms:modified xsi:type="dcterms:W3CDTF">2018-03-02T23:17:57Z</dcterms:modified>
</cp:coreProperties>
</file>